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6" r:id="rId3"/>
    <p:sldId id="264" r:id="rId4"/>
    <p:sldId id="266" r:id="rId5"/>
    <p:sldId id="257" r:id="rId6"/>
    <p:sldId id="258" r:id="rId7"/>
    <p:sldId id="259" r:id="rId8"/>
    <p:sldId id="260" r:id="rId9"/>
    <p:sldId id="262" r:id="rId10"/>
    <p:sldId id="261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7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950F0-299F-4DAE-8DF5-3D43EF10D6D5}" type="datetimeFigureOut">
              <a:rPr lang="ru-RU" smtClean="0"/>
              <a:pPr/>
              <a:t>02.04.2024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4C2C3-68EA-48B6-8BBF-68E63C132E9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4775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950F0-299F-4DAE-8DF5-3D43EF10D6D5}" type="datetimeFigureOut">
              <a:rPr lang="ru-RU" smtClean="0"/>
              <a:pPr/>
              <a:t>02.04.2024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4C2C3-68EA-48B6-8BBF-68E63C132E9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650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950F0-299F-4DAE-8DF5-3D43EF10D6D5}" type="datetimeFigureOut">
              <a:rPr lang="ru-RU" smtClean="0"/>
              <a:pPr/>
              <a:t>02.04.2024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4C2C3-68EA-48B6-8BBF-68E63C132E9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5836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950F0-299F-4DAE-8DF5-3D43EF10D6D5}" type="datetimeFigureOut">
              <a:rPr lang="ru-RU" smtClean="0"/>
              <a:pPr/>
              <a:t>02.04.2024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4C2C3-68EA-48B6-8BBF-68E63C132E9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708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950F0-299F-4DAE-8DF5-3D43EF10D6D5}" type="datetimeFigureOut">
              <a:rPr lang="ru-RU" smtClean="0"/>
              <a:pPr/>
              <a:t>02.04.2024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4C2C3-68EA-48B6-8BBF-68E63C132E9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37988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950F0-299F-4DAE-8DF5-3D43EF10D6D5}" type="datetimeFigureOut">
              <a:rPr lang="ru-RU" smtClean="0"/>
              <a:pPr/>
              <a:t>02.04.2024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4C2C3-68EA-48B6-8BBF-68E63C132E9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98534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950F0-299F-4DAE-8DF5-3D43EF10D6D5}" type="datetimeFigureOut">
              <a:rPr lang="ru-RU" smtClean="0"/>
              <a:pPr/>
              <a:t>02.04.2024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4C2C3-68EA-48B6-8BBF-68E63C132E9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2112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950F0-299F-4DAE-8DF5-3D43EF10D6D5}" type="datetimeFigureOut">
              <a:rPr lang="ru-RU" smtClean="0"/>
              <a:pPr/>
              <a:t>02.04.2024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4C2C3-68EA-48B6-8BBF-68E63C132E9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7359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950F0-299F-4DAE-8DF5-3D43EF10D6D5}" type="datetimeFigureOut">
              <a:rPr lang="ru-RU" smtClean="0"/>
              <a:pPr/>
              <a:t>02.04.2024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4C2C3-68EA-48B6-8BBF-68E63C132E9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18872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950F0-299F-4DAE-8DF5-3D43EF10D6D5}" type="datetimeFigureOut">
              <a:rPr lang="ru-RU" smtClean="0"/>
              <a:pPr/>
              <a:t>02.04.2024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4C2C3-68EA-48B6-8BBF-68E63C132E9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40309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950F0-299F-4DAE-8DF5-3D43EF10D6D5}" type="datetimeFigureOut">
              <a:rPr lang="ru-RU" smtClean="0"/>
              <a:pPr/>
              <a:t>02.04.2024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4C2C3-68EA-48B6-8BBF-68E63C132E9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91680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A0237-309D-496F-B429-42C0F736623D}" type="datetimeFigureOut">
              <a:rPr lang="ru-RU" smtClean="0"/>
              <a:t>02.04.2024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D068456-FF7A-4468-8CDA-CCE853A29B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27031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A0237-309D-496F-B429-42C0F736623D}" type="datetimeFigureOut">
              <a:rPr lang="ru-RU" smtClean="0"/>
              <a:t>02.04.2024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68456-FF7A-4468-8CDA-CCE853A29B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87836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A0237-309D-496F-B429-42C0F736623D}" type="datetimeFigureOut">
              <a:rPr lang="ru-RU" smtClean="0"/>
              <a:t>02.04.2024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068456-FF7A-4468-8CDA-CCE853A29B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30414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A0237-309D-496F-B429-42C0F736623D}" type="datetimeFigureOut">
              <a:rPr lang="ru-RU" smtClean="0"/>
              <a:t>02.04.2024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068456-FF7A-4468-8CDA-CCE853A29B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28021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A0237-309D-496F-B429-42C0F736623D}" type="datetimeFigureOut">
              <a:rPr lang="ru-RU" smtClean="0"/>
              <a:t>02.04.2024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068456-FF7A-4468-8CDA-CCE853A29B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49516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A0237-309D-496F-B429-42C0F736623D}" type="datetimeFigureOut">
              <a:rPr lang="ru-RU" smtClean="0"/>
              <a:t>02.04.2024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68456-FF7A-4468-8CDA-CCE853A29B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94294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A0237-309D-496F-B429-42C0F736623D}" type="datetimeFigureOut">
              <a:rPr lang="ru-RU" smtClean="0"/>
              <a:t>02.04.2024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68456-FF7A-4468-8CDA-CCE853A29B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93892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A0237-309D-496F-B429-42C0F736623D}" type="datetimeFigureOut">
              <a:rPr lang="ru-RU" smtClean="0"/>
              <a:t>02.04.2024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68456-FF7A-4468-8CDA-CCE853A29B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58548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A0237-309D-496F-B429-42C0F736623D}" type="datetimeFigureOut">
              <a:rPr lang="ru-RU" smtClean="0"/>
              <a:t>02.04.2024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068456-FF7A-4468-8CDA-CCE853A29B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8174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A0237-309D-496F-B429-42C0F736623D}" type="datetimeFigureOut">
              <a:rPr lang="ru-RU" smtClean="0"/>
              <a:t>02.04.2024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068456-FF7A-4468-8CDA-CCE853A29B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50115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A0237-309D-496F-B429-42C0F736623D}" type="datetimeFigureOut">
              <a:rPr lang="ru-RU" smtClean="0"/>
              <a:t>02.04.2024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068456-FF7A-4468-8CDA-CCE853A29B53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392035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A0237-309D-496F-B429-42C0F736623D}" type="datetimeFigureOut">
              <a:rPr lang="ru-RU" smtClean="0"/>
              <a:t>02.04.2024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068456-FF7A-4468-8CDA-CCE853A29B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920578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A0237-309D-496F-B429-42C0F736623D}" type="datetimeFigureOut">
              <a:rPr lang="ru-RU" smtClean="0"/>
              <a:t>02.04.2024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068456-FF7A-4468-8CDA-CCE853A29B53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0041209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A0237-309D-496F-B429-42C0F736623D}" type="datetimeFigureOut">
              <a:rPr lang="ru-RU" smtClean="0"/>
              <a:t>02.04.2024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068456-FF7A-4468-8CDA-CCE853A29B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444904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A0237-309D-496F-B429-42C0F736623D}" type="datetimeFigureOut">
              <a:rPr lang="ru-RU" smtClean="0"/>
              <a:t>02.04.2024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68456-FF7A-4468-8CDA-CCE853A29B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899873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A0237-309D-496F-B429-42C0F736623D}" type="datetimeFigureOut">
              <a:rPr lang="ru-RU" smtClean="0"/>
              <a:t>02.04.2024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68456-FF7A-4468-8CDA-CCE853A29B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9133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E950F0-299F-4DAE-8DF5-3D43EF10D6D5}" type="datetimeFigureOut">
              <a:rPr lang="ru-RU" smtClean="0"/>
              <a:pPr/>
              <a:t>02.04.2024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54C2C3-68EA-48B6-8BBF-68E63C132E9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4767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5A0237-309D-496F-B429-42C0F736623D}" type="datetimeFigureOut">
              <a:rPr lang="ru-RU" smtClean="0"/>
              <a:t>02.04.2024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D068456-FF7A-4468-8CDA-CCE853A29B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7131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322263"/>
            <a:ext cx="9144000" cy="922337"/>
          </a:xfrm>
        </p:spPr>
        <p:txBody>
          <a:bodyPr>
            <a:noAutofit/>
          </a:bodyPr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дошкольное образовательное учреждение</a:t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«Центр развития ребенка   № 5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Тракторозаводского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 Волгограда»</a:t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(МОУ Центр развития ребенка   № 5)</a:t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2370138"/>
            <a:ext cx="10426700" cy="4106862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Реализация Федерального государственного образовательного стандарта дошкольного образования (ФГОС ДО) и федеральной образовательной программы дошкольного образования (ФОП</a:t>
            </a:r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ДО) в ДОУ</a:t>
            </a:r>
          </a:p>
          <a:p>
            <a:endParaRPr lang="ru-RU" sz="2400" dirty="0">
              <a:latin typeface="Times New Roman" panose="02020603050405020304" pitchFamily="18" charset="0"/>
            </a:endParaRPr>
          </a:p>
          <a:p>
            <a:endParaRPr lang="ru-RU" sz="2400" dirty="0" smtClean="0">
              <a:latin typeface="Times New Roman" panose="02020603050405020304" pitchFamily="18" charset="0"/>
            </a:endParaRPr>
          </a:p>
          <a:p>
            <a:endParaRPr lang="ru-RU" dirty="0" smtClean="0">
              <a:latin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</a:endParaRPr>
          </a:p>
          <a:p>
            <a:r>
              <a:rPr lang="ru-RU" sz="1800" dirty="0" smtClean="0">
                <a:latin typeface="Times New Roman" panose="02020603050405020304" pitchFamily="18" charset="0"/>
              </a:rPr>
              <a:t>                                                                                              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Т.Н. Миллер, старший воспитатель </a:t>
            </a:r>
          </a:p>
          <a:p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                                                                                               МОУ Центр развития ребенка № 5</a:t>
            </a:r>
            <a:endParaRPr lang="ru-RU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62402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47537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latin typeface="+mn-lt"/>
              </a:rPr>
              <a:t>Нормативная база </a:t>
            </a:r>
            <a:r>
              <a:rPr lang="ru-RU" sz="2000" b="1" dirty="0" smtClean="0">
                <a:latin typeface="+mn-lt"/>
              </a:rPr>
              <a:t>организации образовательной </a:t>
            </a:r>
            <a:r>
              <a:rPr lang="ru-RU" sz="2000" b="1" dirty="0">
                <a:latin typeface="+mn-lt"/>
              </a:rPr>
              <a:t>деятельности в ДОО</a:t>
            </a:r>
            <a:br>
              <a:rPr lang="ru-RU" sz="2000" b="1" dirty="0">
                <a:latin typeface="+mn-lt"/>
              </a:rPr>
            </a:br>
            <a:r>
              <a:rPr lang="ru-RU" sz="2000" b="1" dirty="0">
                <a:latin typeface="+mn-lt"/>
              </a:rPr>
              <a:t/>
            </a:r>
            <a:br>
              <a:rPr lang="ru-RU" sz="2000" b="1" dirty="0">
                <a:latin typeface="+mn-lt"/>
              </a:rPr>
            </a:b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7305" y="602673"/>
            <a:ext cx="10856495" cy="5850081"/>
          </a:xfrm>
        </p:spPr>
        <p:txBody>
          <a:bodyPr>
            <a:noAutofit/>
          </a:bodyPr>
          <a:lstStyle/>
          <a:p>
            <a:pPr marL="0" indent="4572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AutoNum type="arabicPeriod"/>
            </a:pPr>
            <a:r>
              <a:rPr lang="ru-RU" sz="1600" dirty="0" smtClean="0">
                <a:latin typeface="Calibri" panose="020F0502020204030204" pitchFamily="34" charset="0"/>
              </a:rPr>
              <a:t>Федеральный </a:t>
            </a:r>
            <a:r>
              <a:rPr lang="ru-RU" sz="1600" dirty="0">
                <a:latin typeface="Calibri" panose="020F0502020204030204" pitchFamily="34" charset="0"/>
              </a:rPr>
              <a:t>закон от 29 декабря 2012 г. № 273-ФЗ «Об образовании в </a:t>
            </a:r>
            <a:r>
              <a:rPr lang="ru-RU" sz="1600" dirty="0" smtClean="0">
                <a:latin typeface="Calibri" panose="020F0502020204030204" pitchFamily="34" charset="0"/>
              </a:rPr>
              <a:t>Российской Федерации».</a:t>
            </a:r>
            <a:r>
              <a:rPr lang="ru-RU" sz="1600" dirty="0">
                <a:latin typeface="Calibri" panose="020F0502020204030204" pitchFamily="34" charset="0"/>
              </a:rPr>
              <a:t/>
            </a:r>
            <a:br>
              <a:rPr lang="ru-RU" sz="1600" dirty="0">
                <a:latin typeface="Calibri" panose="020F0502020204030204" pitchFamily="34" charset="0"/>
              </a:rPr>
            </a:br>
            <a:r>
              <a:rPr lang="ru-RU" sz="1600" dirty="0">
                <a:latin typeface="Calibri" panose="020F0502020204030204" pitchFamily="34" charset="0"/>
              </a:rPr>
              <a:t>2. </a:t>
            </a:r>
            <a:r>
              <a:rPr lang="ru-RU" sz="1600" dirty="0" smtClean="0">
                <a:latin typeface="Calibri" panose="020F0502020204030204" pitchFamily="34" charset="0"/>
              </a:rPr>
              <a:t> Приказ </a:t>
            </a:r>
            <a:r>
              <a:rPr lang="ru-RU" sz="1600" dirty="0">
                <a:latin typeface="Calibri" panose="020F0502020204030204" pitchFamily="34" charset="0"/>
              </a:rPr>
              <a:t>Министерства образования и науки Российской Федерации от 17 </a:t>
            </a:r>
            <a:r>
              <a:rPr lang="ru-RU" sz="1600" dirty="0" smtClean="0">
                <a:latin typeface="Calibri" panose="020F0502020204030204" pitchFamily="34" charset="0"/>
              </a:rPr>
              <a:t>октября 2013 </a:t>
            </a:r>
            <a:r>
              <a:rPr lang="ru-RU" sz="1600" dirty="0">
                <a:latin typeface="Calibri" panose="020F0502020204030204" pitchFamily="34" charset="0"/>
              </a:rPr>
              <a:t>г. № 1155 «Об утверждении Федерального </a:t>
            </a:r>
            <a:r>
              <a:rPr lang="ru-RU" sz="1600" dirty="0" smtClean="0">
                <a:latin typeface="Calibri" panose="020F0502020204030204" pitchFamily="34" charset="0"/>
              </a:rPr>
              <a:t>государственного образовательного </a:t>
            </a:r>
            <a:r>
              <a:rPr lang="ru-RU" sz="1600" dirty="0">
                <a:latin typeface="Calibri" panose="020F0502020204030204" pitchFamily="34" charset="0"/>
              </a:rPr>
              <a:t>стандарта дошкольного образования».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Приказ  Министерства 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просвещения РФ </a:t>
            </a:r>
            <a:r>
              <a:rPr lang="ru-RU" sz="1600" dirty="0">
                <a:solidFill>
                  <a:srgbClr val="333333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 8 ноября 2022 г. N 955 </a:t>
            </a:r>
            <a:r>
              <a:rPr lang="ru-RU" sz="1600" dirty="0" smtClean="0">
                <a:solidFill>
                  <a:srgbClr val="333333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 внесении изменений в некоторые приказы Министерства образования и науки Российской Федерации и Министерства просвещения Российской Федерации, </a:t>
            </a:r>
            <a:r>
              <a:rPr lang="ru-RU" sz="16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касающиеся Федеральных государственных образовательных стандартов общего образования и образования обучающихся с ограниченными возможностями здоровья и умственной отсталостью (интеллектуальными нарушениями)»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1600" dirty="0" smtClean="0">
                <a:latin typeface="Calibri" panose="020F0502020204030204" pitchFamily="34" charset="0"/>
              </a:rPr>
              <a:t>4. Приказ </a:t>
            </a:r>
            <a:r>
              <a:rPr lang="ru-RU" sz="1600" dirty="0">
                <a:latin typeface="Calibri" panose="020F0502020204030204" pitchFamily="34" charset="0"/>
              </a:rPr>
              <a:t>Министерства просвещения РФ от 31 июля 2020 г. № 373 «Об </a:t>
            </a:r>
            <a:r>
              <a:rPr lang="ru-RU" sz="1600" dirty="0" smtClean="0">
                <a:latin typeface="Calibri" panose="020F0502020204030204" pitchFamily="34" charset="0"/>
              </a:rPr>
              <a:t>утверждении Порядка </a:t>
            </a:r>
            <a:r>
              <a:rPr lang="ru-RU" sz="1600" dirty="0">
                <a:latin typeface="Calibri" panose="020F0502020204030204" pitchFamily="34" charset="0"/>
              </a:rPr>
              <a:t>организации и осуществления образовательной деятельности </a:t>
            </a:r>
            <a:r>
              <a:rPr lang="ru-RU" sz="1600" dirty="0" smtClean="0">
                <a:latin typeface="Calibri" panose="020F0502020204030204" pitchFamily="34" charset="0"/>
              </a:rPr>
              <a:t>по основным </a:t>
            </a:r>
            <a:r>
              <a:rPr lang="ru-RU" sz="1600" dirty="0">
                <a:latin typeface="Calibri" panose="020F0502020204030204" pitchFamily="34" charset="0"/>
              </a:rPr>
              <a:t>общеобразовательным программам — образовательным </a:t>
            </a:r>
            <a:r>
              <a:rPr lang="ru-RU" sz="1600" dirty="0" smtClean="0">
                <a:latin typeface="Calibri" panose="020F0502020204030204" pitchFamily="34" charset="0"/>
              </a:rPr>
              <a:t>программам дошкольного </a:t>
            </a:r>
            <a:r>
              <a:rPr lang="ru-RU" sz="1600" dirty="0">
                <a:latin typeface="Calibri" panose="020F0502020204030204" pitchFamily="34" charset="0"/>
              </a:rPr>
              <a:t>образования</a:t>
            </a:r>
            <a:r>
              <a:rPr lang="ru-RU" sz="1600" dirty="0" smtClean="0">
                <a:latin typeface="Calibri" panose="020F0502020204030204" pitchFamily="34" charset="0"/>
              </a:rPr>
              <a:t>».</a:t>
            </a:r>
            <a:endParaRPr lang="ru-RU" sz="1600" dirty="0">
              <a:latin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1600" dirty="0" smtClean="0">
                <a:latin typeface="Calibri" panose="020F0502020204030204" pitchFamily="34" charset="0"/>
              </a:rPr>
              <a:t>5. Приказ </a:t>
            </a:r>
            <a:r>
              <a:rPr lang="ru-RU" sz="1600" dirty="0">
                <a:latin typeface="Calibri" panose="020F0502020204030204" pitchFamily="34" charset="0"/>
              </a:rPr>
              <a:t>Министерства просвещения РФ от 15 мая 2020 г. № 236 «Об </a:t>
            </a:r>
            <a:r>
              <a:rPr lang="ru-RU" sz="1600" dirty="0" smtClean="0">
                <a:latin typeface="Calibri" panose="020F0502020204030204" pitchFamily="34" charset="0"/>
              </a:rPr>
              <a:t>утверждении Порядка </a:t>
            </a:r>
            <a:r>
              <a:rPr lang="ru-RU" sz="1600" dirty="0">
                <a:latin typeface="Calibri" panose="020F0502020204030204" pitchFamily="34" charset="0"/>
              </a:rPr>
              <a:t>приёма на обучение по образовательным программам </a:t>
            </a:r>
            <a:r>
              <a:rPr lang="ru-RU" sz="1600" dirty="0" smtClean="0">
                <a:latin typeface="Calibri" panose="020F0502020204030204" pitchFamily="34" charset="0"/>
              </a:rPr>
              <a:t>дошкольного образования».</a:t>
            </a:r>
            <a:endParaRPr lang="ru-RU" sz="1600" dirty="0">
              <a:latin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1600" b="1" dirty="0" smtClean="0">
                <a:latin typeface="Calibri" panose="020F0502020204030204" pitchFamily="34" charset="0"/>
              </a:rPr>
              <a:t>6. Приказ </a:t>
            </a:r>
            <a:r>
              <a:rPr lang="ru-RU" sz="1600" b="1" dirty="0">
                <a:latin typeface="Calibri" panose="020F0502020204030204" pitchFamily="34" charset="0"/>
              </a:rPr>
              <a:t>Министерства просвещения РФ от 25.11.2022 г. № </a:t>
            </a:r>
            <a:r>
              <a:rPr lang="ru-RU" sz="1600" b="1" dirty="0" smtClean="0">
                <a:latin typeface="Calibri" panose="020F0502020204030204" pitchFamily="34" charset="0"/>
              </a:rPr>
              <a:t>1028 «Об </a:t>
            </a:r>
            <a:r>
              <a:rPr lang="ru-RU" sz="1600" b="1" dirty="0">
                <a:latin typeface="Calibri" panose="020F0502020204030204" pitchFamily="34" charset="0"/>
              </a:rPr>
              <a:t>утверждении федеральной образовательной программы </a:t>
            </a:r>
            <a:r>
              <a:rPr lang="ru-RU" sz="1600" b="1" dirty="0" smtClean="0">
                <a:latin typeface="Calibri" panose="020F0502020204030204" pitchFamily="34" charset="0"/>
              </a:rPr>
              <a:t>дошкольного образования».</a:t>
            </a:r>
            <a:endParaRPr lang="ru-RU" sz="1600" b="1" dirty="0">
              <a:latin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1600" dirty="0" smtClean="0">
                <a:latin typeface="Calibri" panose="020F0502020204030204" pitchFamily="34" charset="0"/>
              </a:rPr>
              <a:t>7. Приказ </a:t>
            </a:r>
            <a:r>
              <a:rPr lang="ru-RU" sz="1600" dirty="0">
                <a:latin typeface="Calibri" panose="020F0502020204030204" pitchFamily="34" charset="0"/>
              </a:rPr>
              <a:t>Министерства просвещения РФ от 24.11.2022 № </a:t>
            </a:r>
            <a:r>
              <a:rPr lang="ru-RU" sz="1600" dirty="0" smtClean="0">
                <a:latin typeface="Calibri" panose="020F0502020204030204" pitchFamily="34" charset="0"/>
              </a:rPr>
              <a:t>1022 </a:t>
            </a:r>
            <a:r>
              <a:rPr lang="ru-RU" sz="1600" b="1" dirty="0">
                <a:latin typeface="Calibri" panose="020F0502020204030204" pitchFamily="34" charset="0"/>
              </a:rPr>
              <a:t>«Об утверждении федеральной адаптированной образовательной </a:t>
            </a:r>
            <a:r>
              <a:rPr lang="ru-RU" sz="1600" b="1" dirty="0" smtClean="0">
                <a:latin typeface="Calibri" panose="020F0502020204030204" pitchFamily="34" charset="0"/>
              </a:rPr>
              <a:t>программы дошкольного </a:t>
            </a:r>
            <a:r>
              <a:rPr lang="ru-RU" sz="1600" b="1" dirty="0">
                <a:latin typeface="Calibri" panose="020F0502020204030204" pitchFamily="34" charset="0"/>
              </a:rPr>
              <a:t>образования для обучающихся с ограниченными </a:t>
            </a:r>
            <a:r>
              <a:rPr lang="ru-RU" sz="1600" b="1" dirty="0" smtClean="0">
                <a:latin typeface="Calibri" panose="020F0502020204030204" pitchFamily="34" charset="0"/>
              </a:rPr>
              <a:t>возможностями</a:t>
            </a:r>
            <a:r>
              <a:rPr lang="en-US" sz="1600" b="1" dirty="0" smtClean="0">
                <a:latin typeface="Calibri" panose="020F0502020204030204" pitchFamily="34" charset="0"/>
              </a:rPr>
              <a:t> </a:t>
            </a:r>
            <a:r>
              <a:rPr lang="ru-RU" sz="1600" b="1" dirty="0" smtClean="0">
                <a:latin typeface="Calibri" panose="020F0502020204030204" pitchFamily="34" charset="0"/>
              </a:rPr>
              <a:t>здоровья</a:t>
            </a:r>
            <a:r>
              <a:rPr lang="ru-RU" sz="1600" b="1" dirty="0">
                <a:latin typeface="Calibri" panose="020F0502020204030204" pitchFamily="34" charset="0"/>
              </a:rPr>
              <a:t>».</a:t>
            </a:r>
            <a:r>
              <a:rPr lang="ru-RU" sz="1600" dirty="0">
                <a:latin typeface="Calibri" panose="020F0502020204030204" pitchFamily="34" charset="0"/>
              </a:rPr>
              <a:t/>
            </a:r>
            <a:br>
              <a:rPr lang="ru-RU" sz="1600" dirty="0">
                <a:latin typeface="Calibri" panose="020F0502020204030204" pitchFamily="34" charset="0"/>
              </a:rPr>
            </a:br>
            <a:r>
              <a:rPr lang="ru-RU" sz="2000" dirty="0">
                <a:solidFill>
                  <a:srgbClr val="003300"/>
                </a:solidFill>
                <a:latin typeface="Calibri" panose="020F0502020204030204" pitchFamily="34" charset="0"/>
              </a:rPr>
              <a:t/>
            </a:r>
            <a:br>
              <a:rPr lang="ru-RU" sz="2000" dirty="0">
                <a:solidFill>
                  <a:srgbClr val="003300"/>
                </a:solidFill>
                <a:latin typeface="Calibri" panose="020F0502020204030204" pitchFamily="34" charset="0"/>
              </a:rPr>
            </a:b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937021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000" b="1" dirty="0">
                <a:latin typeface="Calibri" panose="020F0502020204030204" pitchFamily="34" charset="0"/>
              </a:rPr>
              <a:t>Нормативная база организации образовательной деятельности в ДОО.</a:t>
            </a:r>
            <a:br>
              <a:rPr lang="ru-RU" sz="2000" b="1" dirty="0">
                <a:latin typeface="Calibri" panose="020F0502020204030204" pitchFamily="34" charset="0"/>
              </a:rPr>
            </a:br>
            <a:r>
              <a:rPr lang="ru-RU" sz="2000" b="1" dirty="0">
                <a:latin typeface="Calibri" panose="020F0502020204030204" pitchFamily="34" charset="0"/>
              </a:rPr>
              <a:t>Санитарное законодательство </a:t>
            </a:r>
            <a:br>
              <a:rPr lang="ru-RU" sz="2000" b="1" dirty="0">
                <a:latin typeface="Calibri" panose="020F0502020204030204" pitchFamily="34" charset="0"/>
              </a:rPr>
            </a:br>
            <a:endParaRPr lang="ru-RU" sz="2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2000" dirty="0">
                <a:solidFill>
                  <a:srgbClr val="003300"/>
                </a:solidFill>
                <a:latin typeface="Calibri" panose="020F0502020204030204" pitchFamily="34" charset="0"/>
              </a:rPr>
              <a:t>Постановление Главного государственного санитарного врача </a:t>
            </a:r>
            <a:r>
              <a:rPr lang="ru-RU" sz="2000" dirty="0" smtClean="0">
                <a:solidFill>
                  <a:srgbClr val="003300"/>
                </a:solidFill>
                <a:latin typeface="Calibri" panose="020F0502020204030204" pitchFamily="34" charset="0"/>
              </a:rPr>
              <a:t>Российской Федерации </a:t>
            </a:r>
            <a:r>
              <a:rPr lang="ru-RU" sz="2000" dirty="0">
                <a:solidFill>
                  <a:srgbClr val="003300"/>
                </a:solidFill>
                <a:latin typeface="Calibri" panose="020F0502020204030204" pitchFamily="34" charset="0"/>
              </a:rPr>
              <a:t>от 28.09.2020 № 28 СП </a:t>
            </a:r>
            <a:r>
              <a:rPr lang="ru-RU" sz="2000" dirty="0" smtClean="0">
                <a:solidFill>
                  <a:srgbClr val="003300"/>
                </a:solidFill>
                <a:latin typeface="Calibri" panose="020F0502020204030204" pitchFamily="34" charset="0"/>
              </a:rPr>
              <a:t>2.4.3648-20 «Санитарно-эпидемиологические </a:t>
            </a:r>
            <a:r>
              <a:rPr lang="ru-RU" sz="2000" dirty="0">
                <a:solidFill>
                  <a:srgbClr val="003300"/>
                </a:solidFill>
                <a:latin typeface="Calibri" panose="020F0502020204030204" pitchFamily="34" charset="0"/>
              </a:rPr>
              <a:t>требования к организации воспитания </a:t>
            </a:r>
            <a:r>
              <a:rPr lang="ru-RU" sz="2000" dirty="0" smtClean="0">
                <a:solidFill>
                  <a:srgbClr val="003300"/>
                </a:solidFill>
                <a:latin typeface="Calibri" panose="020F0502020204030204" pitchFamily="34" charset="0"/>
              </a:rPr>
              <a:t>и обучения</a:t>
            </a:r>
            <a:r>
              <a:rPr lang="ru-RU" sz="2000" dirty="0">
                <a:solidFill>
                  <a:srgbClr val="003300"/>
                </a:solidFill>
                <a:latin typeface="Calibri" panose="020F0502020204030204" pitchFamily="34" charset="0"/>
              </a:rPr>
              <a:t>, отдыха и оздоровления детей и молодёжи»</a:t>
            </a:r>
            <a:br>
              <a:rPr lang="ru-RU" sz="2000" dirty="0">
                <a:solidFill>
                  <a:srgbClr val="003300"/>
                </a:solidFill>
                <a:latin typeface="Calibri" panose="020F0502020204030204" pitchFamily="34" charset="0"/>
              </a:rPr>
            </a:br>
            <a:r>
              <a:rPr lang="ru-RU" sz="20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II</a:t>
            </a:r>
            <a:r>
              <a:rPr lang="en-US" sz="20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I</a:t>
            </a:r>
            <a:r>
              <a:rPr lang="ru-RU" sz="20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. </a:t>
            </a:r>
            <a:r>
              <a:rPr lang="ru-RU" sz="2000" dirty="0">
                <a:solidFill>
                  <a:srgbClr val="FF0000"/>
                </a:solidFill>
                <a:latin typeface="Calibri" panose="020F0502020204030204" pitchFamily="34" charset="0"/>
              </a:rPr>
              <a:t>Требования в отношении отдельных видов осуществляемой</a:t>
            </a:r>
            <a:br>
              <a:rPr lang="ru-RU" sz="2000" dirty="0">
                <a:solidFill>
                  <a:srgbClr val="FF0000"/>
                </a:solidFill>
                <a:latin typeface="Calibri" panose="020F0502020204030204" pitchFamily="34" charset="0"/>
              </a:rPr>
            </a:br>
            <a:r>
              <a:rPr lang="ru-RU" sz="2000" dirty="0">
                <a:solidFill>
                  <a:srgbClr val="FF0000"/>
                </a:solidFill>
                <a:latin typeface="Calibri" panose="020F0502020204030204" pitchFamily="34" charset="0"/>
              </a:rPr>
              <a:t>хозяйствующими субъектами деятельности (п. 3.1</a:t>
            </a:r>
            <a:r>
              <a:rPr lang="ru-RU" sz="20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).</a:t>
            </a:r>
            <a:r>
              <a:rPr lang="en-US" sz="20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en-US" sz="2000" dirty="0" smtClean="0">
                <a:latin typeface="Calibri" panose="020F0502020204030204" pitchFamily="34" charset="0"/>
              </a:rPr>
              <a:t>(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Нормативы использования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эл.средств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 со старшей </a:t>
            </a:r>
            <a: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группы</a:t>
            </a:r>
            <a:r>
              <a:rPr lang="en-US" sz="2000" dirty="0" smtClean="0">
                <a:latin typeface="Calibri" panose="020F0502020204030204" pitchFamily="34" charset="0"/>
              </a:rPr>
              <a:t>)</a:t>
            </a:r>
            <a:r>
              <a:rPr lang="ru-RU" sz="2000" dirty="0">
                <a:solidFill>
                  <a:srgbClr val="FF0000"/>
                </a:solidFill>
                <a:latin typeface="Calibri" panose="020F0502020204030204" pitchFamily="34" charset="0"/>
              </a:rPr>
              <a:t/>
            </a:r>
            <a:br>
              <a:rPr lang="ru-RU" sz="2000" dirty="0">
                <a:solidFill>
                  <a:srgbClr val="FF0000"/>
                </a:solidFill>
                <a:latin typeface="Calibri" panose="020F0502020204030204" pitchFamily="34" charset="0"/>
              </a:rPr>
            </a:br>
            <a:r>
              <a:rPr lang="ru-RU" sz="1800" dirty="0">
                <a:solidFill>
                  <a:srgbClr val="003300"/>
                </a:solidFill>
                <a:latin typeface="ArialMT"/>
              </a:rPr>
              <a:t>Правила введены с 1 января 2021 г. и действуют до 1 января 2027 </a:t>
            </a:r>
            <a:r>
              <a:rPr lang="ru-RU" sz="1800" dirty="0" smtClean="0">
                <a:solidFill>
                  <a:srgbClr val="003300"/>
                </a:solidFill>
                <a:latin typeface="ArialMT"/>
              </a:rPr>
              <a:t>г.</a:t>
            </a:r>
            <a:endParaRPr lang="en-US" sz="1800" dirty="0" smtClean="0">
              <a:solidFill>
                <a:srgbClr val="003300"/>
              </a:solidFill>
              <a:latin typeface="ArialMT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2000" dirty="0" smtClean="0">
                <a:solidFill>
                  <a:srgbClr val="003300"/>
                </a:solidFill>
                <a:latin typeface="Calibri" panose="020F0502020204030204" pitchFamily="34" charset="0"/>
              </a:rPr>
              <a:t>Постановление </a:t>
            </a:r>
            <a:r>
              <a:rPr lang="ru-RU" sz="2000" dirty="0">
                <a:solidFill>
                  <a:srgbClr val="003300"/>
                </a:solidFill>
                <a:latin typeface="Calibri" panose="020F0502020204030204" pitchFamily="34" charset="0"/>
              </a:rPr>
              <a:t>Главного государственного санитарного врача Российской</a:t>
            </a:r>
            <a:br>
              <a:rPr lang="ru-RU" sz="2000" dirty="0">
                <a:solidFill>
                  <a:srgbClr val="003300"/>
                </a:solidFill>
                <a:latin typeface="Calibri" panose="020F0502020204030204" pitchFamily="34" charset="0"/>
              </a:rPr>
            </a:br>
            <a:r>
              <a:rPr lang="ru-RU" sz="2000" dirty="0">
                <a:solidFill>
                  <a:srgbClr val="003300"/>
                </a:solidFill>
                <a:latin typeface="Calibri" panose="020F0502020204030204" pitchFamily="34" charset="0"/>
              </a:rPr>
              <a:t>Федерации от 28.01.2021 № 2 «Об утверждении санитарных правил и норм</a:t>
            </a:r>
            <a:br>
              <a:rPr lang="ru-RU" sz="2000" dirty="0">
                <a:solidFill>
                  <a:srgbClr val="003300"/>
                </a:solidFill>
                <a:latin typeface="Calibri" panose="020F0502020204030204" pitchFamily="34" charset="0"/>
              </a:rPr>
            </a:br>
            <a:r>
              <a:rPr lang="ru-RU" sz="2000" dirty="0">
                <a:solidFill>
                  <a:srgbClr val="003300"/>
                </a:solidFill>
                <a:latin typeface="Calibri" panose="020F0502020204030204" pitchFamily="34" charset="0"/>
              </a:rPr>
              <a:t>СанПиН 1.2.3685-21 "Гигиенические нормативы и требования к</a:t>
            </a:r>
            <a:br>
              <a:rPr lang="ru-RU" sz="2000" dirty="0">
                <a:solidFill>
                  <a:srgbClr val="003300"/>
                </a:solidFill>
                <a:latin typeface="Calibri" panose="020F0502020204030204" pitchFamily="34" charset="0"/>
              </a:rPr>
            </a:br>
            <a:r>
              <a:rPr lang="ru-RU" sz="2000" dirty="0">
                <a:solidFill>
                  <a:srgbClr val="003300"/>
                </a:solidFill>
                <a:latin typeface="Calibri" panose="020F0502020204030204" pitchFamily="34" charset="0"/>
              </a:rPr>
              <a:t>обеспечению безопасности и (или) безвредности для человека факторов</a:t>
            </a:r>
            <a:br>
              <a:rPr lang="ru-RU" sz="2000" dirty="0">
                <a:solidFill>
                  <a:srgbClr val="003300"/>
                </a:solidFill>
                <a:latin typeface="Calibri" panose="020F0502020204030204" pitchFamily="34" charset="0"/>
              </a:rPr>
            </a:br>
            <a:r>
              <a:rPr lang="ru-RU" sz="2000" dirty="0">
                <a:solidFill>
                  <a:srgbClr val="003300"/>
                </a:solidFill>
                <a:latin typeface="Calibri" panose="020F0502020204030204" pitchFamily="34" charset="0"/>
              </a:rPr>
              <a:t>среды обитания"»</a:t>
            </a:r>
            <a:br>
              <a:rPr lang="ru-RU" sz="2000" dirty="0">
                <a:solidFill>
                  <a:srgbClr val="003300"/>
                </a:solidFill>
                <a:latin typeface="Calibri" panose="020F0502020204030204" pitchFamily="34" charset="0"/>
              </a:rPr>
            </a:br>
            <a:r>
              <a:rPr lang="ru-RU" sz="2000" dirty="0">
                <a:solidFill>
                  <a:srgbClr val="FF0000"/>
                </a:solidFill>
                <a:latin typeface="Calibri" panose="020F0502020204030204" pitchFamily="34" charset="0"/>
              </a:rPr>
              <a:t>Таблица 6.6. Требования к организации образовательного процесса.</a:t>
            </a:r>
            <a:br>
              <a:rPr lang="ru-RU" sz="2000" dirty="0">
                <a:solidFill>
                  <a:srgbClr val="FF0000"/>
                </a:solidFill>
                <a:latin typeface="Calibri" panose="020F0502020204030204" pitchFamily="34" charset="0"/>
              </a:rPr>
            </a:br>
            <a:r>
              <a:rPr lang="en-US" sz="2000" dirty="0" smtClean="0">
                <a:latin typeface="Calibri" panose="020F0502020204030204" pitchFamily="34" charset="0"/>
              </a:rPr>
              <a:t>(</a:t>
            </a:r>
            <a: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Вводится занятие</a:t>
            </a:r>
            <a:r>
              <a:rPr lang="en-US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8580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7400" y="581025"/>
            <a:ext cx="9626600" cy="1325563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Локальная база МОУ, разработанная для реализации ФГОС ДО и ФОП ДО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spcAft>
                <a:spcPts val="0"/>
              </a:spcAft>
            </a:pPr>
            <a:r>
              <a:rPr lang="ru-RU" sz="20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утвержден план-график реализации (сопровождения) ФГОС ДО и ФОП ДО;</a:t>
            </a:r>
          </a:p>
          <a:p>
            <a:pPr algn="just">
              <a:spcAft>
                <a:spcPts val="0"/>
              </a:spcAft>
            </a:pPr>
            <a:r>
              <a:rPr lang="ru-RU" sz="20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утвержден график повышения квалификации по ФГОС ДО и ФОП ДО для руководящих и педагогических работников МОУ;</a:t>
            </a:r>
          </a:p>
          <a:p>
            <a:pPr algn="just">
              <a:spcAft>
                <a:spcPts val="0"/>
              </a:spcAft>
            </a:pPr>
            <a:r>
              <a:rPr lang="ru-RU" sz="20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создана рабочая группа по реализации ФГОС ДО и ФОП ДО;</a:t>
            </a:r>
          </a:p>
          <a:p>
            <a:pPr algn="just">
              <a:spcAft>
                <a:spcPts val="0"/>
              </a:spcAft>
            </a:pPr>
            <a:r>
              <a:rPr lang="ru-RU" sz="20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разработана, согласована и утверждена программа развития МОУ;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0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документы, обеспечивающие процесс управления реализацией ОП ДО, в том числе анализ, планирование, организацию, контроль, регулирование и коррекцию реализации ОП ДО (организация </a:t>
            </a:r>
            <a:r>
              <a:rPr lang="ru-RU" sz="2000" b="1" u="sng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ВСОКО</a:t>
            </a:r>
            <a:r>
              <a:rPr lang="ru-RU" sz="20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в ДОО).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6039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756900" cy="1325563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Соответствие структуры </a:t>
            </a:r>
            <a:r>
              <a:rPr lang="ru-RU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 ДО (АОП ДО)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МОУ установленным требованиям ФОП ДО (ФАОП ДО)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1300" y="1690688"/>
            <a:ext cx="11785600" cy="4486275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lnSpc>
                <a:spcPts val="1200"/>
              </a:lnSpc>
              <a:buNone/>
            </a:pPr>
            <a:r>
              <a:rPr lang="ru-RU" sz="1400" dirty="0" smtClean="0">
                <a:effectLst/>
              </a:rPr>
              <a:t>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0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оотношение обязательной части и части, формируемой участниками образовательных отношений в ОП </a:t>
            </a:r>
          </a:p>
          <a:p>
            <a:pPr marL="0" indent="0" algn="just">
              <a:lnSpc>
                <a:spcPts val="1200"/>
              </a:lnSpc>
              <a:buNone/>
            </a:pPr>
            <a:r>
              <a:rPr lang="ru-RU" sz="20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ДО;</a:t>
            </a:r>
          </a:p>
          <a:p>
            <a:pPr marL="0" indent="0">
              <a:buNone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0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аличие разделов ОП ДО: целевого, содержательного и организационного.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Целевой раздел содержит пояснительную записку и планируемые результаты освоения ОП ДО.</a:t>
            </a:r>
          </a:p>
          <a:p>
            <a:pPr algn="just">
              <a:lnSpc>
                <a:spcPts val="1200"/>
              </a:lnSpc>
            </a:pPr>
            <a:r>
              <a:rPr lang="ru-RU" sz="20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Содержательный раздел содержит описание:</a:t>
            </a:r>
          </a:p>
          <a:p>
            <a:pPr marL="0" indent="0" algn="just">
              <a:lnSpc>
                <a:spcPts val="1200"/>
              </a:lnSpc>
              <a:buNone/>
            </a:pPr>
            <a:r>
              <a:rPr lang="ru-RU" sz="20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образовательной деятельности в пяти образовательных областях;</a:t>
            </a:r>
          </a:p>
          <a:p>
            <a:pPr algn="just">
              <a:lnSpc>
                <a:spcPts val="1200"/>
              </a:lnSpc>
              <a:buFontTx/>
              <a:buChar char="-"/>
            </a:pPr>
            <a:r>
              <a:rPr lang="ru-RU" sz="20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вариативных форм, способов, средств, методов реализации ОП ДО;</a:t>
            </a:r>
          </a:p>
          <a:p>
            <a:pPr algn="just">
              <a:lnSpc>
                <a:spcPts val="1200"/>
              </a:lnSpc>
              <a:buFontTx/>
              <a:buChar char="-"/>
            </a:pPr>
            <a:r>
              <a:rPr lang="ru-RU" sz="20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образовательной деятельности по коррекции нарушений развития (или инклюзивное образование);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описание по образовательным областям (социально-коммуникативное развитие, познавательное, речевое, художественно-эстетическое, физическое)</a:t>
            </a:r>
          </a:p>
          <a:p>
            <a:pPr algn="just">
              <a:lnSpc>
                <a:spcPts val="1200"/>
              </a:lnSpc>
            </a:pPr>
            <a:r>
              <a:rPr lang="ru-RU" sz="20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Организационный раздел содержит: </a:t>
            </a:r>
          </a:p>
          <a:p>
            <a:pPr marL="0" indent="0" algn="just">
              <a:lnSpc>
                <a:spcPts val="1200"/>
              </a:lnSpc>
              <a:buNone/>
            </a:pPr>
            <a:r>
              <a:rPr lang="ru-RU" sz="20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-описание материально-технического обеспечения ОП ДО,</a:t>
            </a:r>
          </a:p>
          <a:p>
            <a:pPr marL="0" indent="0" algn="just">
              <a:lnSpc>
                <a:spcPts val="1200"/>
              </a:lnSpc>
              <a:buNone/>
            </a:pPr>
            <a:r>
              <a:rPr lang="ru-RU" sz="20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распорядок дня,</a:t>
            </a:r>
          </a:p>
          <a:p>
            <a:pPr marL="0" indent="0" algn="just">
              <a:lnSpc>
                <a:spcPts val="1200"/>
              </a:lnSpc>
              <a:buNone/>
            </a:pPr>
            <a:r>
              <a:rPr lang="ru-RU" sz="20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особенности праздничных мероприятий,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особенности организации развивающей предметно-пространственной среды.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28151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развивающей предметно-пространственной среды в МОУ в соответствии с требованиями ФГОС ДО и ФОП ДО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1150600" cy="4351338"/>
          </a:xfrm>
        </p:spPr>
        <p:txBody>
          <a:bodyPr>
            <a:noAutofit/>
          </a:bodyPr>
          <a:lstStyle/>
          <a:p>
            <a:pPr algn="just"/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насыщенность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разных видов активности: игровой, познавательной, исследовательской, творческой,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двигательной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18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эмоциональное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благополучие во взаимодействии с элементами среды, </a:t>
            </a:r>
            <a:endParaRPr lang="ru-RU" sz="18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самовыражения,</a:t>
            </a:r>
            <a:endParaRPr lang="ru-RU" sz="18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соответствие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возрастным особенностям детей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sz="1800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ts val="1200"/>
              </a:lnSpc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развивающей предметно-пространственной среды в соответствии с принципами ФГОС ДО и ФОП:</a:t>
            </a:r>
          </a:p>
          <a:p>
            <a:pPr marL="0" indent="0" algn="just">
              <a:lnSpc>
                <a:spcPts val="1200"/>
              </a:lnSpc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группового помещения в МОУ,</a:t>
            </a:r>
          </a:p>
          <a:p>
            <a:pPr marL="0" indent="0" algn="just">
              <a:lnSpc>
                <a:spcPts val="1200"/>
              </a:lnSpc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на прогулочных участках МОУ,</a:t>
            </a:r>
          </a:p>
          <a:p>
            <a:pPr marL="0" indent="0" algn="just">
              <a:lnSpc>
                <a:spcPts val="1200"/>
              </a:lnSpc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в здании МОУ, вне групповых помещений.  </a:t>
            </a:r>
          </a:p>
          <a:p>
            <a:pPr algn="just">
              <a:lnSpc>
                <a:spcPts val="1200"/>
              </a:lnSpc>
              <a:buFontTx/>
              <a:buChar char="-"/>
            </a:pPr>
            <a:r>
              <a:rPr lang="ru-RU" sz="1800" dirty="0" err="1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трансформируемость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пространства; </a:t>
            </a:r>
            <a:r>
              <a:rPr lang="ru-RU" sz="1800" dirty="0" err="1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полифункциональность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использование элементов среды в разных видах </a:t>
            </a:r>
          </a:p>
          <a:p>
            <a:pPr marL="0" indent="0" algn="just">
              <a:lnSpc>
                <a:spcPts val="1200"/>
              </a:lnSpc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детской активности;</a:t>
            </a:r>
          </a:p>
          <a:p>
            <a:pPr marL="0" indent="0"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вариативность среды (наличие центров детской активности), доступность среды, исправность и сохранность игровых и учебных материалов, безопасность и надежность элементов среды).</a:t>
            </a: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92225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22383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Организационно-методическое сопровождение реализации ФГОС ДО и ФОП, разработки ОП ДО, организации взаимодействия с родителями, сетевого взаимодействия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8300" y="1143000"/>
            <a:ext cx="11658600" cy="4627563"/>
          </a:xfrm>
        </p:spPr>
        <p:txBody>
          <a:bodyPr>
            <a:noAutofit/>
          </a:bodyPr>
          <a:lstStyle/>
          <a:p>
            <a:r>
              <a:rPr lang="ru-RU" sz="1800" spc="-4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повышение квалификации </a:t>
            </a:r>
            <a:r>
              <a:rPr lang="ru-RU" sz="1800" spc="-3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работы по ФГОС ДО и ФОП (чел./%  ____________от общей численности); наличие документов, </a:t>
            </a:r>
            <a:r>
              <a:rPr lang="ru-RU" sz="1800" spc="-3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подтверждающих </a:t>
            </a:r>
            <a:r>
              <a:rPr lang="ru-RU" sz="1800" spc="-3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повышение квалификации и (1 раз в 3 года</a:t>
            </a:r>
            <a:r>
              <a:rPr lang="ru-RU" sz="1800" spc="-3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Наличие творческих групп по организации разработки ОП ДО, методы их организации.</a:t>
            </a:r>
          </a:p>
          <a:p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Обеспечение консультативной поддержки педагогических работников МОУ по вопросам реализации ОП ДО, разработки рабочих программ и др.</a:t>
            </a:r>
          </a:p>
          <a:p>
            <a:r>
              <a:rPr lang="ru-RU" sz="1800" spc="-5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Организационно - методическое сопровождение профессионального роста реализации ФГОС ДО и ФОП (организация участия педагогов в мероприятиях разного уровня </a:t>
            </a:r>
            <a:r>
              <a:rPr lang="ru-RU" sz="1800" spc="-3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(семинары, педсоветы,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конференции, мастер-классы и пр.), </a:t>
            </a:r>
            <a:r>
              <a:rPr lang="ru-RU" sz="1800" spc="-2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ориентированных на формирование </a:t>
            </a:r>
            <a:r>
              <a:rPr lang="ru-RU" sz="1800" spc="-1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компетенций для работы по ОП ДО в соответствии с ФГОС </a:t>
            </a:r>
            <a:r>
              <a:rPr lang="ru-RU" sz="1800" spc="-25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 и ФОП.</a:t>
            </a:r>
          </a:p>
          <a:p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Проведение мониторинга профессиональных затруднений педагогов; </a:t>
            </a:r>
          </a:p>
          <a:p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Соответствие оборудования и оснащения методического кабинета принципу необходимости и достаточности для реализации ОП ДО. </a:t>
            </a:r>
          </a:p>
          <a:p>
            <a:pPr algn="just">
              <a:lnSpc>
                <a:spcPts val="1200"/>
              </a:lnSpc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взаимодействия с родителями воспитанников:</a:t>
            </a:r>
          </a:p>
          <a:p>
            <a:pPr algn="just">
              <a:lnSpc>
                <a:spcPts val="1200"/>
              </a:lnSpc>
              <a:buFontTx/>
              <a:buChar char="-"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выявление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 изучение мнения и потребностей родителей при составлении ОП ДО (части, формируемой </a:t>
            </a:r>
            <a:endParaRPr lang="ru-RU" sz="18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ts val="1200"/>
              </a:lnSpc>
              <a:buFontTx/>
              <a:buChar char="-"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участниками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образовательных отношений),</a:t>
            </a:r>
          </a:p>
          <a:p>
            <a:pPr marL="0" indent="0" algn="just">
              <a:lnSpc>
                <a:spcPts val="1200"/>
              </a:lnSpc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презентация ОП ДО родителям,</a:t>
            </a:r>
          </a:p>
          <a:p>
            <a:pPr marL="0" indent="0" algn="just">
              <a:lnSpc>
                <a:spcPts val="1200"/>
              </a:lnSpc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включение родителей в проектные группы по разработке ОП ДО,</a:t>
            </a:r>
          </a:p>
          <a:p>
            <a:pPr marL="0" indent="0"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вовлечение родителей в образовательную деятельность по ОП ДО (создание образовательных проектов и др.).</a:t>
            </a: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67376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38125"/>
            <a:ext cx="10223500" cy="1325563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с родителями воспитанников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Наличие и анализ материалов мониторинга запросов родителей по образовательной и оздоровительной деятельности, удовлетворенность родителей образовательными услугами, присмотром и уходом.</a:t>
            </a:r>
          </a:p>
          <a:p>
            <a:pPr algn="just"/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Информирование родителей об организации предоставления дошкольного образования, мер социальной поддержки и др. (наличие стендов и других форм информирования, содержание информации и ее доступность, информация о наличии официального сайта в сети Интернет);</a:t>
            </a:r>
          </a:p>
          <a:p>
            <a:pPr algn="just"/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и содержание планов работы с родителями, их реализация.</a:t>
            </a:r>
          </a:p>
          <a:p>
            <a:pPr algn="just"/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участия родителей в деятельности органов самоуправления МОУ (протоколы родительских собраний, попечительских советов, и др.), оценка деятельности МОУ родителями</a:t>
            </a: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05465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Информационное обеспечение реализации ФГОС ДО и ФОП в МОУ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1201400" cy="4351338"/>
          </a:xfrm>
        </p:spPr>
        <p:txBody>
          <a:bodyPr>
            <a:normAutofit/>
          </a:bodyPr>
          <a:lstStyle/>
          <a:p>
            <a:pPr algn="just"/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Размещение на официальном сайте МОУ, других информационных источниках (стендах, буклетах и др.) информации о работе по ФГОС ДО и ФОП, ОП ДО.</a:t>
            </a:r>
          </a:p>
          <a:p>
            <a:pPr algn="just">
              <a:lnSpc>
                <a:spcPts val="1200"/>
              </a:lnSpc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работы в СГО:</a:t>
            </a:r>
          </a:p>
          <a:p>
            <a:pPr marL="0" indent="0" algn="just">
              <a:lnSpc>
                <a:spcPts val="1200"/>
              </a:lnSpc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наличие образовательных областей и расписания образовательной деятельности в СГО в соответствии с </a:t>
            </a:r>
          </a:p>
          <a:p>
            <a:pPr marL="0" indent="0" algn="just">
              <a:lnSpc>
                <a:spcPts val="1200"/>
              </a:lnSpc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ФГОС ДО и ФОП;</a:t>
            </a:r>
          </a:p>
          <a:p>
            <a:pPr marL="0" indent="0" algn="just">
              <a:lnSpc>
                <a:spcPts val="1200"/>
              </a:lnSpc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предельная нагрузка (кол-во занятий соответствует расписанию НОД);</a:t>
            </a:r>
          </a:p>
          <a:p>
            <a:pPr marL="0" indent="0" algn="just"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учебный план в СГО (превышен/не превышен).</a:t>
            </a: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9447227"/>
      </p:ext>
    </p:extLst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437</TotalTime>
  <Words>817</Words>
  <Application>Microsoft Office PowerPoint</Application>
  <PresentationFormat>Широкоэкранный</PresentationFormat>
  <Paragraphs>77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9</vt:i4>
      </vt:variant>
    </vt:vector>
  </HeadingPairs>
  <TitlesOfParts>
    <vt:vector size="18" baseType="lpstr">
      <vt:lpstr>Arial</vt:lpstr>
      <vt:lpstr>ArialMT</vt:lpstr>
      <vt:lpstr>Calibri</vt:lpstr>
      <vt:lpstr>Calibri Light</vt:lpstr>
      <vt:lpstr>Century Gothic</vt:lpstr>
      <vt:lpstr>Times New Roman</vt:lpstr>
      <vt:lpstr>Wingdings 3</vt:lpstr>
      <vt:lpstr>1_Тема Office</vt:lpstr>
      <vt:lpstr>Легкий дым</vt:lpstr>
      <vt:lpstr>муниципальное дошкольное образовательное учреждение «Центр развития ребенка   № 5 Тракторозаводского района Волгограда» (МОУ Центр развития ребенка   № 5) </vt:lpstr>
      <vt:lpstr>Нормативная база организации образовательной деятельности в ДОО   </vt:lpstr>
      <vt:lpstr>Нормативная база организации образовательной деятельности в ДОО. Санитарное законодательство  </vt:lpstr>
      <vt:lpstr>Локальная база МОУ, разработанная для реализации ФГОС ДО и ФОП ДО</vt:lpstr>
      <vt:lpstr>Соответствие структуры ОП ДО (АОП ДО) в МОУ установленным требованиям ФОП ДО (ФАОП ДО)</vt:lpstr>
      <vt:lpstr>Организация развивающей предметно-пространственной среды в МОУ в соответствии с требованиями ФГОС ДО и ФОП ДО</vt:lpstr>
      <vt:lpstr> Организационно-методическое сопровождение реализации ФГОС ДО и ФОП, разработки ОП ДО, организации взаимодействия с родителями, сетевого взаимодействия</vt:lpstr>
      <vt:lpstr>Взаимодействие с родителями воспитанников</vt:lpstr>
      <vt:lpstr>Информационное обеспечение реализации ФГОС ДО и ФОП в МОУ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дошкольное образовательное учреждение «Центр развития ребенка   № 5 Тракторозаводского района Волгограда» (МОУ Центр развития ребенка   № 5)</dc:title>
  <dc:creator>1</dc:creator>
  <cp:lastModifiedBy>1</cp:lastModifiedBy>
  <cp:revision>12</cp:revision>
  <dcterms:created xsi:type="dcterms:W3CDTF">2024-04-01T06:46:40Z</dcterms:created>
  <dcterms:modified xsi:type="dcterms:W3CDTF">2024-04-02T10:09:26Z</dcterms:modified>
</cp:coreProperties>
</file>